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70" r:id="rId3"/>
    <p:sldId id="267" r:id="rId4"/>
    <p:sldId id="262" r:id="rId5"/>
    <p:sldId id="259" r:id="rId6"/>
    <p:sldId id="268" r:id="rId7"/>
    <p:sldId id="307" r:id="rId8"/>
    <p:sldId id="308" r:id="rId9"/>
    <p:sldId id="309" r:id="rId10"/>
    <p:sldId id="310" r:id="rId11"/>
    <p:sldId id="311" r:id="rId12"/>
    <p:sldId id="315" r:id="rId13"/>
    <p:sldId id="312" r:id="rId14"/>
    <p:sldId id="306" r:id="rId15"/>
    <p:sldId id="31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5"/>
    <p:restoredTop sz="95859"/>
  </p:normalViewPr>
  <p:slideViewPr>
    <p:cSldViewPr snapToGrid="0">
      <p:cViewPr varScale="1">
        <p:scale>
          <a:sx n="223" d="100"/>
          <a:sy n="22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D7F8-AD66-69A7-C7AF-386219ED1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E673F-05CB-1F2B-A4C0-1CF09E60A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4E6A7-3A35-7F55-F36B-8AD8A989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B7A35-5D99-A983-FBDB-333A35A9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CB2D5-D666-2780-A479-98AE48AF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E8C6-A2C5-E379-5A10-E5E7FAE4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B76A7-8584-467E-456D-37B7336BF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80E0C-CEFD-78DB-9EE9-839A2F55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B8FDB-833F-42D6-D8D7-42A9A92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323C2-DEF1-E93B-01E1-1383B9D3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3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2D73C-0119-00E6-A71C-DB70D14F2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2E143-D6CA-5E3F-88CC-2DF112265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11496-2EB5-742A-783F-BBF9DB88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D2703-C420-7100-9FB1-77BCFF28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C0CED-ECA1-AC2A-E0DF-3FEE78D5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8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F10D-8B1E-BE8F-614C-8A18744C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6FB98-85A5-5CAC-116B-76750607E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6B3F5-0079-08F7-A097-AF2BA720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92867-DF93-41C6-5ED4-22491A98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1DC9-A7F8-2B70-156B-BF1F30A4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43DE-62AA-9280-3CCE-E75DDEFB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3522-99F9-0220-8BF7-AB0CBC8A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9BD6-9630-7E88-8C64-F6E1F11A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BB349-92B6-2C28-9210-0D45DE69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4DD9-1AC3-0628-0D06-9769052A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9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BF67-4973-7FF0-352B-BA16E969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985A2-ED3A-DF4B-C6C7-3321F236C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EB28F-0FD4-FCB5-2131-FBC1475BF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213E9-B2A5-F458-E522-782A7ECA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336AD-C7C9-E534-0D15-8399EECC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4ABE1-E36C-1788-E3EE-786292A8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6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A2B7-D00A-EA1A-3E0B-559993D8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01719-9729-5BF3-4642-8982DAB76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CE8F6-A1D8-0BCA-1144-140393CA0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4358AC-A319-AD66-AB77-006BFF08F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E88C0-3BA5-D6BA-EC0A-D43C0FDB3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D5DC0-96BC-5486-7DFA-824156EF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62FBDF-BAE7-56FF-4CC5-ED71A676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3E902-84EC-6AD8-6CC7-6F7F00ED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0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EC42-EF9C-5FC8-8E86-A7CB8441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7513B-B46B-DF7F-942C-48B2441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CB13D-45B1-62FB-61C2-52743509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547F6-AECC-8AC1-204C-E80FD123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9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09106-5B14-4AD6-92BB-72D6BA60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67885-D67B-A758-6AD1-7B522336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E15C8-2038-1F6F-FD26-9E0C67E9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7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8148-256A-F7F3-0B30-0F2E505F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208B-D44E-6F50-3CE8-533B422CE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D9E17-1D6F-17D0-C0CE-7BFB99A68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CD453-83A9-A7F2-53DF-3D05CC77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AE3F3-F80F-7020-2162-1867741D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DE351-89D6-DB3D-233E-4EC88A69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8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2A30-452B-A7CA-C86E-C7CBB816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E93A2-08A8-9DD1-34D6-F7D282DFE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41FFA-E896-CD26-B3A5-2194970BE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93E09-BA06-1B0E-D17F-EB49CC25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631C3-E795-A841-2197-E4259649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B3176-611E-2274-7660-0AE7194D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6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11B844-34F0-8938-6974-6B86A527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D6D0D-5381-3534-2A5D-A20195CEB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34F2F-AB03-6B5E-9F3D-09E6BDC61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6EF5-DC30-0A4D-A94E-C6B1F4CBB0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6462-6519-746D-9B43-96571C81B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45C3-D97A-A6AE-E8EF-0B4E39893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1E8EE-52DE-AC4D-9949-DF1A0F971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9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merican Football Player">
            <a:extLst>
              <a:ext uri="{FF2B5EF4-FFF2-40B4-BE49-F238E27FC236}">
                <a16:creationId xmlns:a16="http://schemas.microsoft.com/office/drawing/2014/main" id="{6746717C-5166-2F34-8EDB-C505FA6C7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9E560-84EE-E6C9-FFFB-9BE1939C4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 Betting with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FD12E-6293-4E53-CB80-D8D93F51E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Justin Tunley</a:t>
            </a:r>
          </a:p>
        </p:txBody>
      </p:sp>
    </p:spTree>
    <p:extLst>
      <p:ext uri="{BB962C8B-B14F-4D97-AF65-F5344CB8AC3E}">
        <p14:creationId xmlns:p14="http://schemas.microsoft.com/office/powerpoint/2010/main" val="236694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Settling the Grass vs Turf Debate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2" y="1891970"/>
            <a:ext cx="6893874" cy="46714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NFL owners claim playing on turf creates higher scoring games, which in turn are more interesting. Is there merit to these claims?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surface, yes.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Myth: Confirmed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insights: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field surface influence the likelihood of player injuries?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money lost on player injuries to the money gained from artificially boosting game score.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turf make make games more interesting for viewers, my goal is to prove that injuries to players outweighs the impact of higher-scoring games.</a:t>
            </a:r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3FC1B296-1E15-4655-5022-37166BB7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42" y="1597432"/>
            <a:ext cx="4312941" cy="52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9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Impact of the 12</a:t>
            </a:r>
            <a:r>
              <a:rPr lang="en-US" sz="4000" kern="1200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2" y="1891970"/>
            <a:ext cx="4090146" cy="467149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playing at home truly give you a competitive advantage?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Vegas gives a 3-point bonus to home teams.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home and away score varies by year, but is consistently around 3 points.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Myth: Confirmed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insights: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way to determine where this advantage comes from? Is it all mental, or can climate and field surface be playing a role?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4FCF99E-EEC0-B2DA-FEB9-CDECF7DE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353" y="1758215"/>
            <a:ext cx="7156791" cy="49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39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Toughest Stadiums on the Road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2" y="1891970"/>
            <a:ext cx="5594600" cy="46714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playing at home gives you such a big advantage, who has the best home stadium?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 Player Stadium (Miami)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Alltel Stadium (Jacksonville)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Veterans Stadium (Philadelphia)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sense how older stadiums have less points, since score in the NFL has gone up over time.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interesting takeaway: Team tend to score less on neutral sites (NFL Overseas, Temporary Stadiums)</a:t>
            </a: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insights: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does this advantage come from?</a:t>
            </a:r>
          </a:p>
        </p:txBody>
      </p:sp>
      <p:pic>
        <p:nvPicPr>
          <p:cNvPr id="6" name="Picture 5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3BF95F22-CFC5-C66B-E410-DFFD6AA6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047" y="1731115"/>
            <a:ext cx="5594601" cy="49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3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Refs as Silent Influencers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0" y="1766786"/>
            <a:ext cx="4185800" cy="467149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Fans often blame refs for influencing the game. Is there merit to these claims?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points per game may differ depending on the refs selected for the game, this difference seems to be minimal.</a:t>
            </a:r>
          </a:p>
          <a:p>
            <a:pPr>
              <a:lnSpc>
                <a:spcPct val="100000"/>
              </a:lnSpc>
            </a:pP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Myth: Busted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insights: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it seems like there is no difference across all refs, we can explore in the future how refs affect certain teams.</a:t>
            </a:r>
          </a:p>
        </p:txBody>
      </p:sp>
      <p:pic>
        <p:nvPicPr>
          <p:cNvPr id="5" name="Picture 4" descr="A graph of blue and white lines&#10;&#10;Description automatically generated">
            <a:extLst>
              <a:ext uri="{FF2B5EF4-FFF2-40B4-BE49-F238E27FC236}">
                <a16:creationId xmlns:a16="http://schemas.microsoft.com/office/drawing/2014/main" id="{78AF254A-D066-45EE-9C2A-6DCAF1B9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80" y="1766786"/>
            <a:ext cx="7156791" cy="49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Creation and Analysis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CBB8301-253F-28B2-2F8E-681220DD90FC}"/>
              </a:ext>
            </a:extLst>
          </p:cNvPr>
          <p:cNvSpPr txBox="1">
            <a:spLocks/>
          </p:cNvSpPr>
          <p:nvPr/>
        </p:nvSpPr>
        <p:spPr>
          <a:xfrm>
            <a:off x="5775158" y="1891970"/>
            <a:ext cx="6121770" cy="4671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Insights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Winner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Points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Points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 for Future Improvement: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Hone neural network to find optimal number of layers, depth and principal components.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Incorporate metrics from “Games” dataset, including weather, home and away, field surface and location.</a:t>
            </a:r>
          </a:p>
          <a:p>
            <a:pPr>
              <a:lnSpc>
                <a:spcPct val="10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of these have already been discovered through EDA, and now only need to be incorporated into the model.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D981F5D-CF31-584A-CA3E-BC857362982C}"/>
              </a:ext>
            </a:extLst>
          </p:cNvPr>
          <p:cNvSpPr txBox="1">
            <a:spLocks/>
          </p:cNvSpPr>
          <p:nvPr/>
        </p:nvSpPr>
        <p:spPr>
          <a:xfrm>
            <a:off x="459351" y="1891970"/>
            <a:ext cx="5315807" cy="4671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Status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Models: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Score Predictor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 Score Predictor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Score Predictor</a:t>
            </a:r>
          </a:p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Metrics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RMSE: 10.627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 RMSE: 9.355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Points RMSE: 16.355</a:t>
            </a: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12 Accuracy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 Predictor: 81%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 Predictor: 56% vs DraftKings</a:t>
            </a:r>
          </a:p>
        </p:txBody>
      </p:sp>
    </p:spTree>
    <p:extLst>
      <p:ext uri="{BB962C8B-B14F-4D97-AF65-F5344CB8AC3E}">
        <p14:creationId xmlns:p14="http://schemas.microsoft.com/office/powerpoint/2010/main" val="63495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2" y="1891970"/>
            <a:ext cx="4925710" cy="467149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Biggest Challenges: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Accessibility of Data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Scraping data from ESPN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preprocessing and cleaning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Testing Model Parameters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game data at the beginning of the season, so less accurate.</a:t>
            </a:r>
          </a:p>
          <a:p>
            <a: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consider team form (win and losing streaks).</a:t>
            </a:r>
          </a:p>
          <a:p>
            <a: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input for player injuries.</a:t>
            </a:r>
          </a:p>
          <a:p>
            <a: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yet considering weather.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9740068-CC4B-5C49-CA79-4EBDC507FF9E}"/>
              </a:ext>
            </a:extLst>
          </p:cNvPr>
          <p:cNvSpPr txBox="1">
            <a:spLocks/>
          </p:cNvSpPr>
          <p:nvPr/>
        </p:nvSpPr>
        <p:spPr>
          <a:xfrm>
            <a:off x="5775158" y="1891970"/>
            <a:ext cx="6026745" cy="4671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  <a:p>
            <a: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user interface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I can get predictions in my notebook, I can build 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with my model so that others can get their predictions in an easy way.</a:t>
            </a:r>
          </a:p>
          <a:p>
            <a: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more data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Weather, Players, Injuries, Stadium and Coaching</a:t>
            </a:r>
          </a:p>
          <a:p>
            <a: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DraftKings Data Scraper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weekly predictions.</a:t>
            </a:r>
          </a:p>
          <a:p>
            <a: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Customization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Hone my parameters to find the build that most accurately predicts score.</a:t>
            </a:r>
          </a:p>
        </p:txBody>
      </p:sp>
    </p:spTree>
    <p:extLst>
      <p:ext uri="{BB962C8B-B14F-4D97-AF65-F5344CB8AC3E}">
        <p14:creationId xmlns:p14="http://schemas.microsoft.com/office/powerpoint/2010/main" val="356021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ice and casino chips on an NFL board">
            <a:extLst>
              <a:ext uri="{FF2B5EF4-FFF2-40B4-BE49-F238E27FC236}">
                <a16:creationId xmlns:a16="http://schemas.microsoft.com/office/drawing/2014/main" id="{2A28F079-EDAB-BCCA-CE7D-1BAED1907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8181" y="3428999"/>
            <a:ext cx="9792471" cy="31714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more accurately predict the outcome of NFL football games using advanced game analytics?</a:t>
            </a:r>
          </a:p>
        </p:txBody>
      </p:sp>
    </p:spTree>
    <p:extLst>
      <p:ext uri="{BB962C8B-B14F-4D97-AF65-F5344CB8AC3E}">
        <p14:creationId xmlns:p14="http://schemas.microsoft.com/office/powerpoint/2010/main" val="421190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and Impact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1C3B4A4-F3EC-47C2-18F1-8FCC7D97A997}"/>
              </a:ext>
            </a:extLst>
          </p:cNvPr>
          <p:cNvSpPr txBox="1">
            <a:spLocks/>
          </p:cNvSpPr>
          <p:nvPr/>
        </p:nvSpPr>
        <p:spPr>
          <a:xfrm>
            <a:off x="467224" y="1924011"/>
            <a:ext cx="3493905" cy="4671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Sportsbooks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accurate lines that can help you make money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Household Bettors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Beat the system by finding advantageous bets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NFL Analytics Departments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understanding what actions translate into points scored, teams can make decisions that give them a better chance of winning.</a:t>
            </a:r>
          </a:p>
          <a:p>
            <a:pPr>
              <a:lnSpc>
                <a:spcPct val="100000"/>
              </a:lnSpc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people money!</a:t>
            </a:r>
          </a:p>
        </p:txBody>
      </p:sp>
      <p:pic>
        <p:nvPicPr>
          <p:cNvPr id="1026" name="Picture 2" descr="U.S. sports betting market size, by sports type, 2020 - 2030 (USD Billion)">
            <a:extLst>
              <a:ext uri="{FF2B5EF4-FFF2-40B4-BE49-F238E27FC236}">
                <a16:creationId xmlns:a16="http://schemas.microsoft.com/office/drawing/2014/main" id="{2905E851-112C-4577-6268-980915DC5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93" y="2238820"/>
            <a:ext cx="7589012" cy="396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3D628-CCA0-F1E3-418B-67EF588D2956}"/>
              </a:ext>
            </a:extLst>
          </p:cNvPr>
          <p:cNvSpPr txBox="1"/>
          <p:nvPr/>
        </p:nvSpPr>
        <p:spPr>
          <a:xfrm>
            <a:off x="4416552" y="6318504"/>
            <a:ext cx="7415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Grand View Research</a:t>
            </a:r>
          </a:p>
        </p:txBody>
      </p:sp>
    </p:spTree>
    <p:extLst>
      <p:ext uri="{BB962C8B-B14F-4D97-AF65-F5344CB8AC3E}">
        <p14:creationId xmlns:p14="http://schemas.microsoft.com/office/powerpoint/2010/main" val="226053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 to Sports Betting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1" y="1891970"/>
            <a:ext cx="7156791" cy="46714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Terms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Moneyline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Who will win?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expected points between home and away teams.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much should the favored team win by?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in expected points between teams.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Total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(O/U)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sum of expected points for both teams.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with Data Science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Regression models: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Points for home team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Points for away team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Points for BOTH teams</a:t>
            </a:r>
          </a:p>
        </p:txBody>
      </p:sp>
      <p:pic>
        <p:nvPicPr>
          <p:cNvPr id="5" name="Picture 4" descr="Screens screenshot of a sports app&#10;&#10;Description automatically generated">
            <a:extLst>
              <a:ext uri="{FF2B5EF4-FFF2-40B4-BE49-F238E27FC236}">
                <a16:creationId xmlns:a16="http://schemas.microsoft.com/office/drawing/2014/main" id="{46A6E134-3EBA-8540-C909-94E668A0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493" y="1708914"/>
            <a:ext cx="3862383" cy="50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 and Preprocessing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0873" y="1891970"/>
            <a:ext cx="6690645" cy="467149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Team Data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Scraped from ESPN website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team in every year since 2004 (excluding playoffs)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Current-Season Team Data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Scraped from ESPN website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Game Data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Outcomes, locations, weather and stadium data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 team statistics from a previous seasons on offense and defense.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Consolidate rows so one row is associated with one team in a particular season.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data frame with every conceivable matchup between teams in a season.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game outcome data with all matchups that actually happened. 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rows where a matchup never occurred and train model to predict future outcomes based on current-season team data.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current-season data in same format and run to find predictions.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682406-52C5-AA05-AE49-FE3BDA9706DD}"/>
              </a:ext>
            </a:extLst>
          </p:cNvPr>
          <p:cNvSpPr/>
          <p:nvPr/>
        </p:nvSpPr>
        <p:spPr>
          <a:xfrm>
            <a:off x="7263245" y="1757356"/>
            <a:ext cx="4343400" cy="48061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ports schedule&#10;&#10;Description automatically generated">
            <a:extLst>
              <a:ext uri="{FF2B5EF4-FFF2-40B4-BE49-F238E27FC236}">
                <a16:creationId xmlns:a16="http://schemas.microsoft.com/office/drawing/2014/main" id="{A82630C3-B805-7EC2-E280-310DE69A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740" y="1833676"/>
            <a:ext cx="4104410" cy="46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7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Changes in NFL Scoring Trends</a:t>
            </a:r>
          </a:p>
        </p:txBody>
      </p:sp>
      <p:pic>
        <p:nvPicPr>
          <p:cNvPr id="21" name="Picture 2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4F6521E-3129-3C25-DCFC-0B6806D3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" y="1959267"/>
            <a:ext cx="5853204" cy="3481028"/>
          </a:xfrm>
          <a:prstGeom prst="rect">
            <a:avLst/>
          </a:prstGeom>
        </p:spPr>
      </p:pic>
      <p:pic>
        <p:nvPicPr>
          <p:cNvPr id="23" name="Picture 22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99ABF524-99A8-CF33-52FD-651D57F7B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925" y="1959267"/>
            <a:ext cx="5879830" cy="3496863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5AC32E6-A932-28E1-A81B-8C8DFF54B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455" y="5650154"/>
            <a:ext cx="11977084" cy="1134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 that are pass-heavy are much more likely to score more points than teams that are run-heavy. This does not mean they are more likely to win the game, only that they should be weighed differently when modeling for expected points.</a:t>
            </a:r>
          </a:p>
        </p:txBody>
      </p:sp>
    </p:spTree>
    <p:extLst>
      <p:ext uri="{BB962C8B-B14F-4D97-AF65-F5344CB8AC3E}">
        <p14:creationId xmlns:p14="http://schemas.microsoft.com/office/powerpoint/2010/main" val="327908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Predictors of an Excellent Team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3048" y="1891970"/>
            <a:ext cx="4298798" cy="467149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all the best offenses have in common?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great quarterback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great head coach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Notable takeaways: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Quarterbacks that spend more time with a single coach tend to perform better.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the best quarterbacks cannot succeed without a coaching staff that supports their style of play.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Coaches should focus on creating a system that will work long-term, and give them at least 3 years. </a:t>
            </a:r>
          </a:p>
        </p:txBody>
      </p:sp>
      <p:pic>
        <p:nvPicPr>
          <p:cNvPr id="5" name="Picture 4" descr="A graph of blue lines&#10;&#10;Description automatically generated">
            <a:extLst>
              <a:ext uri="{FF2B5EF4-FFF2-40B4-BE49-F238E27FC236}">
                <a16:creationId xmlns:a16="http://schemas.microsoft.com/office/drawing/2014/main" id="{B00AD158-90E0-11C3-35C6-07A3417F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108" y="1626857"/>
            <a:ext cx="7413933" cy="508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7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Correlation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1" y="1891970"/>
            <a:ext cx="7156791" cy="467149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most correlated with Point Per Game?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Closer to 1 means positive correlation, closer to -1 means negative.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Offense: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touchdowns: 0.97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touchdowns: 0.80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1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downs: 0.78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Passing yards per attempt: 0.73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Passing 1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downs: .61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yards per game: .81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Defense: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Opponent Rushing Attempts per game: -0.56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Opponent Time of Possession: -0.41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Opponent Rushing Yards per game: -0.32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Sacks per Game: 0.29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132CB7-8329-4824-1C3B-DD22DBCD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42" y="1695566"/>
            <a:ext cx="1295066" cy="498175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05977E-F528-881B-FDDE-907B75CD5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859" y="1695566"/>
            <a:ext cx="1379489" cy="50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48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Pointlessness of Special Teams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1" y="1891970"/>
            <a:ext cx="11174930" cy="467149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Fans and players argue that special teams isn’t very important throughout the game. Is there merit to this claim?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Touchback Rate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Positive correlation with PPG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 that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 kickoffs score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 on average.</a:t>
            </a:r>
          </a:p>
          <a:p>
            <a:pPr>
              <a:lnSpc>
                <a:spcPct val="100000"/>
              </a:lnSpc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Kick and Punt Return Yards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Negative correlation with PPG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 the ball more score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 on average.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Goal Conversion Rate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Positive correlation with PPG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 that convert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field goals score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 on average.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teams does impact the game in a large way, but in a different way than people expect. It is better to fair catch on kickoffs and punts, but field goal kickers are a very important aspect of the game.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Myth: Kind of Busted</a:t>
            </a:r>
          </a:p>
        </p:txBody>
      </p:sp>
    </p:spTree>
    <p:extLst>
      <p:ext uri="{BB962C8B-B14F-4D97-AF65-F5344CB8AC3E}">
        <p14:creationId xmlns:p14="http://schemas.microsoft.com/office/powerpoint/2010/main" val="302545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9925</TotalTime>
  <Words>1261</Words>
  <Application>Microsoft Macintosh PowerPoint</Application>
  <PresentationFormat>Widescreen</PresentationFormat>
  <Paragraphs>162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Sports Betting with Data Science</vt:lpstr>
      <vt:lpstr>Problem Statement</vt:lpstr>
      <vt:lpstr>Opportunity and Impact</vt:lpstr>
      <vt:lpstr>Intro to Sports Betting</vt:lpstr>
      <vt:lpstr>Datasets and Preprocessing Approach</vt:lpstr>
      <vt:lpstr>Key Findings: Changes in NFL Scoring Trends</vt:lpstr>
      <vt:lpstr>Key Findings: Predictors of an Excellent Team</vt:lpstr>
      <vt:lpstr>Key Findings: Feature Correlation</vt:lpstr>
      <vt:lpstr>Key Findings: The Pointlessness of Special Teams</vt:lpstr>
      <vt:lpstr>Key Findings: Settling the Grass vs Turf Debate</vt:lpstr>
      <vt:lpstr>Key Findings: Impact of the 12th Man</vt:lpstr>
      <vt:lpstr>Key Findings: Toughest Stadiums on the Road</vt:lpstr>
      <vt:lpstr>Key Findings: Refs as Silent Influencers</vt:lpstr>
      <vt:lpstr>Model Creation and Analysis</vt:lpstr>
      <vt:lpstr>Challenges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Betting with Data Science</dc:title>
  <dc:creator>Justin Tunley</dc:creator>
  <cp:lastModifiedBy>Justin Tunley</cp:lastModifiedBy>
  <cp:revision>7</cp:revision>
  <dcterms:created xsi:type="dcterms:W3CDTF">2023-11-29T20:58:59Z</dcterms:created>
  <dcterms:modified xsi:type="dcterms:W3CDTF">2023-12-06T18:24:57Z</dcterms:modified>
</cp:coreProperties>
</file>